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78D20D-D267-4BCF-A53E-BB7DC2C3C9A3}" v="20" dt="2024-12-26T23:37:52.4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jpg>
</file>

<file path=ppt/media/image2.png>
</file>

<file path=ppt/media/image4.png>
</file>

<file path=ppt/media/image5.png>
</file>

<file path=ppt/media/image6.g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ACA910-463C-4952-A0FA-5789C27A9DEA}" type="datetimeFigureOut">
              <a:rPr lang="fr-FR" smtClean="0"/>
              <a:t>06/01/2025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E452ED-091D-4DDE-A950-618B3190CA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1349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B65E7-92A2-F8F3-A021-58C994EC02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D0390F-0FE8-463A-9C7A-D283085F2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B42E7-42C5-E521-AC01-F3C0286C6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January 9th 2025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1CA31-3CC8-3731-2441-58D67D880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B973A-F044-C0EB-9230-DABA86FFF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A73CE10-D8FC-47DC-9A0A-2061421695CE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2400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90919-7594-FFF4-76CF-3414BBB7B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8AB93F-9AD8-0E42-0C2C-5584AF01A7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FC968D-768D-2A43-DAE0-8C2ED41C5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22EFA-4FF9-D176-FB27-83F0DA92D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D78F01-A6AA-A770-E3FC-6C89AADE5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2466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8F3079-1BE3-4209-F797-148313C5E5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F05B97-B9BA-3F39-7439-C7A26B1F43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E7B61E-6468-3DE5-5454-E8B32B5C7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E6DF25-AF67-63EF-6621-B307E0A6B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366941-380A-6370-F1AF-8CDFA30D4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9416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23DB-C71A-D6BA-8DF3-75DB3B861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9923D-A173-C8B3-DE82-EF8ECD416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>
                <a:solidFill>
                  <a:schemeClr val="bg1"/>
                </a:solidFill>
              </a:defRPr>
            </a:lvl1pPr>
            <a:lvl2pPr marL="685800" indent="-2286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>
                <a:solidFill>
                  <a:schemeClr val="bg1"/>
                </a:solidFill>
              </a:defRPr>
            </a:lvl2pPr>
            <a:lvl3pPr marL="1143000" indent="-2286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  <a:defRPr>
                <a:solidFill>
                  <a:schemeClr val="bg1"/>
                </a:solidFill>
              </a:defRPr>
            </a:lvl3pPr>
            <a:lvl4pPr marL="1600200" indent="-228600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r-F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4BE721-D505-4A6B-48DA-FD24266D3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January 9th 2025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A21415-AE0A-268C-5EBC-4290EC02C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173915-D5B1-4ED9-F386-AB825057C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A73CE10-D8FC-47DC-9A0A-2061421695CE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0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42193-09F1-8359-4268-B4A4A679C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fr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FBD3D-686C-03B4-A0D5-D2051B5D51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63C07-3BCC-B97B-438F-EEE974F5C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C6544-F535-D730-DD84-9C35FC201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AC1C0-4027-A3C9-E395-4CB64DB6D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2721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0005E-9F31-8162-3E10-40177F5C4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BA4AD-2DED-C57D-6C30-13DE1509EC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0DD32A-920D-F2AE-B16A-C1F1052EAA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BB760D-9D16-59D4-60F6-DA6DAE311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0B0F56-2785-EFC3-A725-0E3C28BA8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23858E-E5FA-E6BA-6189-B102480F6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9119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C0E2A-BE36-9856-7DEF-5F419E87B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67F31D-D5B1-C8DB-3F2A-B25C9B968A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E21868-DCB5-A517-0B2C-D23A72227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0BA1C1-6BC1-2DC7-5038-E7A5F822F4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FE1FE6-8406-1399-0622-59DF86E453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F0B9D6-A43B-93A1-FE50-D1611F28D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BBC271-7B50-519A-DBFB-34B63A9ED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87EFB4-5490-A608-9AF0-13F1C724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0187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B9095-A3BB-7EE5-05AF-2A89546F1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57AF3D-34BF-7DD3-DB82-CC1D6E6F8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January 9th 2025</a:t>
            </a:r>
            <a:endParaRPr lang="fr-FR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9380D9-671E-40F7-3100-A5FE2CD66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2AF014-7EC6-D6CE-BDDC-EDC27E321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A73CE10-D8FC-47DC-9A0A-2061421695CE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9292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C8BDCD-AEC6-1CAA-A0B2-ECE505949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9251E5-C183-ADF4-1F77-A09CBD264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D74CBE-1293-583E-C13C-8C17DC764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3605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5D54-A7D3-4732-D0FE-F0E87E049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E730D-AC85-F502-9E50-28EDB8456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A29D36-424F-8BAA-9D53-C448BEE3A6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92E7BF-492E-F8F5-DF2C-162A890EF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130421-A4DB-51FF-CE4F-B3726F9A0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9CD3EB-3C65-1A38-199F-66A893E9F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4571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A9915-009A-7860-146A-8015FCA44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7F026D-9356-C7D9-DED8-236268FBEF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A56B9D-0F69-5983-89B5-A91CF3DE34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419098-8BA7-D9A5-9C83-B29B52B5D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192C2F-8D76-2DFF-D7F9-A1080E466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748AA6-27E6-A27E-7930-41D1D239D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9126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6000">
              <a:schemeClr val="accent1">
                <a:lumMod val="89000"/>
              </a:schemeClr>
            </a:gs>
            <a:gs pos="26000">
              <a:schemeClr val="accent1">
                <a:lumMod val="75000"/>
              </a:schemeClr>
            </a:gs>
            <a:gs pos="77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58BE16-5A37-F677-C038-8FCCE42EE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4D0861-DF6D-D5AF-724D-DD240635AF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7B46A4-5A0F-CA8F-15A4-499C0A941B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fr-FR"/>
              <a:t>January 9th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FF7DA-F1DE-E954-A75A-50ADB1CBFF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0B0CC-F747-02E2-65D2-F1C66AFE6B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5100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nago.com/academy/how-is-data-intensive-research-changing-science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5000/api/v0.1/immigation_flow_per_country" TargetMode="External"/><Relationship Id="rId2" Type="http://schemas.openxmlformats.org/officeDocument/2006/relationships/hyperlink" Target="file:///F:\github\project3_group4\index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worldbank.org/v2/country/XXX/indicator/XX.XXX.XXX.XX?date=XXXX:XXXX&amp;format=json" TargetMode="External"/><Relationship Id="rId2" Type="http://schemas.openxmlformats.org/officeDocument/2006/relationships/hyperlink" Target="https://www.ircc.canada.ca/opendata-donneesouvertes/data/ODP-PR-Citz.csv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pi.worldbank.org/v2/country?format=json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7C06D-FC35-FA10-59BC-BB37A0638A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1672" y="1122363"/>
            <a:ext cx="5366327" cy="2387600"/>
          </a:xfrm>
        </p:spPr>
        <p:txBody>
          <a:bodyPr>
            <a:normAutofit fontScale="90000"/>
          </a:bodyPr>
          <a:lstStyle/>
          <a:p>
            <a:r>
              <a:rPr lang="fr-FR" b="1" dirty="0">
                <a:solidFill>
                  <a:schemeClr val="bg1"/>
                </a:solidFill>
                <a:latin typeface="Consolas" panose="020B0609020204030204" pitchFamily="49" charset="0"/>
              </a:rPr>
              <a:t>P</a:t>
            </a:r>
            <a:r>
              <a:rPr lang="fr-FR" b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ROJECT 3</a:t>
            </a:r>
            <a:br>
              <a:rPr lang="fr-FR" b="1" dirty="0">
                <a:solidFill>
                  <a:schemeClr val="bg1"/>
                </a:solidFill>
                <a:latin typeface="Consolas" panose="020B0609020204030204" pitchFamily="49" charset="0"/>
              </a:rPr>
            </a:br>
            <a:r>
              <a:rPr lang="fr-FR" b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Group4</a:t>
            </a:r>
            <a:br>
              <a:rPr lang="fr-F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fr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5852EC-C15E-7363-3A5D-7D9894CB55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90836" y="3429000"/>
            <a:ext cx="7001164" cy="1655762"/>
          </a:xfrm>
        </p:spPr>
        <p:txBody>
          <a:bodyPr>
            <a:normAutofit fontScale="92500"/>
          </a:bodyPr>
          <a:lstStyle/>
          <a:p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How countries' macroeconomic indicators affect Immigration to Canada</a:t>
            </a:r>
          </a:p>
          <a:p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4027054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914B67-79AE-01BE-2F7C-BF12D4A54B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7AF6D-2F53-393A-FB9B-380D21FCB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</a:pPr>
            <a:r>
              <a:rPr lang="en-US" b="0" i="0" dirty="0">
                <a:effectLst/>
                <a:latin typeface="Roboto" panose="02000000000000000000" pitchFamily="2" charset="0"/>
              </a:rPr>
              <a:t>ANALYSIS AND VISUALIZATION'S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232C2-87DB-46FF-CB9D-6EA4D7A16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Create a race </a:t>
            </a:r>
            <a:r>
              <a:rPr lang="en-US" dirty="0" err="1"/>
              <a:t>bar_chart</a:t>
            </a:r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Library : </a:t>
            </a:r>
            <a:r>
              <a:rPr lang="en-US" dirty="0" err="1"/>
              <a:t>bar_chart_race</a:t>
            </a:r>
            <a:r>
              <a:rPr lang="en-US" dirty="0"/>
              <a:t> (pip install </a:t>
            </a:r>
            <a:r>
              <a:rPr lang="en-US" dirty="0" err="1"/>
              <a:t>bar_chart_race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Source : https://github.com/dexplo/bar_chart_race</a:t>
            </a:r>
          </a:p>
          <a:p>
            <a:pPr lvl="1"/>
            <a:r>
              <a:rPr lang="en-US" dirty="0"/>
              <a:t>documentation : https://www.dexplo.org/bar_chart_race/tutorial/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2056EC-717F-8BBF-2D8D-76D2AEA93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8953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7D07D8-6028-DF81-88FD-90B7E4136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1B8C1-AD5C-3B5B-D78E-47F987355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</a:pPr>
            <a:r>
              <a:rPr lang="en-US" b="0" i="0" dirty="0">
                <a:effectLst/>
                <a:latin typeface="Roboto" panose="02000000000000000000" pitchFamily="2" charset="0"/>
              </a:rPr>
              <a:t>ANALYSIS AND VISUALIZATION'S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27B942-4CB5-7921-2570-B46193AB3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11</a:t>
            </a:fld>
            <a:endParaRPr lang="fr-FR"/>
          </a:p>
        </p:txBody>
      </p:sp>
      <p:pic>
        <p:nvPicPr>
          <p:cNvPr id="10" name="Picture 9" descr="A graph showing the number of immigration&#10;&#10;Description automatically generated">
            <a:extLst>
              <a:ext uri="{FF2B5EF4-FFF2-40B4-BE49-F238E27FC236}">
                <a16:creationId xmlns:a16="http://schemas.microsoft.com/office/drawing/2014/main" id="{866E3078-C721-C565-6445-A017DDAA52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55750"/>
            <a:ext cx="10182225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9791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25AB16-89BD-83D7-9D2D-46298FFD7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60E33-ADFE-BAB4-3DAC-4A9E2530D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</a:pPr>
            <a:r>
              <a:rPr lang="en-US" b="0" i="0" dirty="0">
                <a:effectLst/>
                <a:latin typeface="Roboto" panose="02000000000000000000" pitchFamily="2" charset="0"/>
              </a:rPr>
              <a:t>ANALYSIS AND VISUALIZATION'S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ED9E5-2E90-05A2-05FE-D64D7B2A1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>
                <a:hlinkClick r:id="rId2"/>
              </a:rPr>
              <a:t>Leaflet immigration by country</a:t>
            </a:r>
            <a:endParaRPr lang="fr-FR" dirty="0"/>
          </a:p>
          <a:p>
            <a:pPr marL="0" indent="0">
              <a:buNone/>
            </a:pPr>
            <a:r>
              <a:rPr lang="fr-FR" sz="2000" dirty="0"/>
              <a:t>Source route  : </a:t>
            </a:r>
            <a:r>
              <a:rPr lang="fr-FR" sz="2000" dirty="0">
                <a:hlinkClick r:id="rId3"/>
              </a:rPr>
              <a:t>http://127.0.0.1:5000/api/v0.1/immigation_flow_per_country</a:t>
            </a:r>
            <a:endParaRPr lang="fr-FR" sz="2000" dirty="0"/>
          </a:p>
          <a:p>
            <a:pPr marL="0" indent="0">
              <a:buNone/>
            </a:pPr>
            <a:endParaRPr lang="fr-FR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C46254-62D0-D3FB-16EC-F6F93CD23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12</a:t>
            </a:fld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573F55-9B1E-6195-935A-8C4C3DD566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704817"/>
            <a:ext cx="6803753" cy="356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147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A110-02F0-5F9B-21C7-E6535E3BF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dirty="0">
                <a:effectLst/>
                <a:latin typeface="Consolas" panose="020B0609020204030204" pitchFamily="49" charset="0"/>
              </a:rPr>
              <a:t>OBJECTIVE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DAD24-B485-BE2E-4877-294FA36B3B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How a country’s macroeconomic indicators affects Immigration to Canada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To visualize and explore different country macroeconomic indicators and assess whether or not it is a good indicator for immigration to Canada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To analyze how macro economic indicators impact immigration rates to Canada from different countries.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To identify trends and correlations between economic strength (measured by GDP) and immigration flows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To present insights visually and dynamically for better interpretation and decision-making.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4692B5-DDEC-7C61-8DCE-BFB679205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8988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A5456-D8A4-C000-EA60-BA8A6C6C0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0" dirty="0">
                <a:effectLst/>
                <a:latin typeface="Consolas" panose="020B0609020204030204" pitchFamily="49" charset="0"/>
              </a:rPr>
              <a:t>DATA COLLECTION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1BC40-1C4B-2111-6E96-0F3E8A2CF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Immigration data : </a:t>
            </a:r>
          </a:p>
          <a:p>
            <a:pPr marL="0" indent="0">
              <a:buNone/>
            </a:pPr>
            <a:r>
              <a:rPr lang="en-US" dirty="0"/>
              <a:t> source : Immigration, refugees and citizenship of Canada</a:t>
            </a:r>
          </a:p>
          <a:p>
            <a:pPr marL="0" indent="0">
              <a:buNone/>
            </a:pPr>
            <a:r>
              <a:rPr lang="en-US" dirty="0"/>
              <a:t>        type : CSV file</a:t>
            </a:r>
          </a:p>
          <a:p>
            <a:pPr marL="0" indent="0">
              <a:buNone/>
            </a:pPr>
            <a:r>
              <a:rPr lang="en-US" dirty="0"/>
              <a:t>        Access : </a:t>
            </a:r>
            <a:r>
              <a:rPr lang="en-US" sz="18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https://www.ircc.canada.ca/opendata-donneesouvertes/data/ODP-PR-Citz.csv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dirty="0"/>
              <a:t>Macroeconomic data :</a:t>
            </a:r>
          </a:p>
          <a:p>
            <a:pPr marL="0" indent="0">
              <a:buNone/>
            </a:pPr>
            <a:r>
              <a:rPr lang="en-US" dirty="0"/>
              <a:t>source : World bank</a:t>
            </a:r>
          </a:p>
          <a:p>
            <a:pPr marL="0" indent="0">
              <a:buNone/>
            </a:pPr>
            <a:r>
              <a:rPr lang="en-US" dirty="0"/>
              <a:t>        type : API</a:t>
            </a:r>
          </a:p>
          <a:p>
            <a:pPr marL="0" indent="0">
              <a:buNone/>
            </a:pPr>
            <a:r>
              <a:rPr lang="en-US" dirty="0"/>
              <a:t>        Access : </a:t>
            </a:r>
            <a:r>
              <a:rPr lang="en-US" sz="1400" dirty="0">
                <a:solidFill>
                  <a:srgbClr val="46788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https://api.worldbank.org/v2/country/XXX/indicator/XX.XXX.XXX.XX?date=XXXX:XXXX&amp;format=json</a:t>
            </a:r>
            <a:endParaRPr lang="en-US" sz="1400" dirty="0">
              <a:solidFill>
                <a:srgbClr val="467886"/>
              </a:solidFill>
            </a:endParaRPr>
          </a:p>
          <a:p>
            <a:pPr marL="0" indent="0">
              <a:buNone/>
            </a:pPr>
            <a:endParaRPr lang="en-US" sz="1400" dirty="0">
              <a:solidFill>
                <a:srgbClr val="467886"/>
              </a:solidFill>
            </a:endParaRPr>
          </a:p>
          <a:p>
            <a:pPr marL="0" indent="0">
              <a:lnSpc>
                <a:spcPts val="1425"/>
              </a:lnSpc>
              <a:buNone/>
            </a:pPr>
            <a:r>
              <a:rPr lang="en-US" sz="1200" b="0" dirty="0">
                <a:effectLst/>
                <a:latin typeface="Consolas" panose="020B0609020204030204" pitchFamily="49" charset="0"/>
              </a:rPr>
              <a:t>We need an intermediate data to link the country name (in immigration data) and country code (used by the API)         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1200" dirty="0">
                <a:latin typeface="Consolas" panose="020B0609020204030204" pitchFamily="49" charset="0"/>
              </a:rPr>
              <a:t>	</a:t>
            </a:r>
            <a:r>
              <a:rPr lang="en-US" sz="1200" b="0" dirty="0">
                <a:effectLst/>
                <a:latin typeface="Consolas" panose="020B0609020204030204" pitchFamily="49" charset="0"/>
              </a:rPr>
              <a:t>type : API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1200" b="0" dirty="0">
                <a:effectLst/>
                <a:latin typeface="Consolas" panose="020B0609020204030204" pitchFamily="49" charset="0"/>
              </a:rPr>
              <a:t>	Access : </a:t>
            </a:r>
            <a:r>
              <a:rPr lang="en-US" sz="1200" b="0" dirty="0">
                <a:effectLst/>
                <a:latin typeface="Consolas" panose="020B0609020204030204" pitchFamily="49" charset="0"/>
                <a:hlinkClick r:id="rId4"/>
              </a:rPr>
              <a:t>https://api.worldbank.org/v2/country?format=json</a:t>
            </a:r>
            <a:endParaRPr lang="en-US" sz="1200" b="0" dirty="0">
              <a:effectLst/>
              <a:latin typeface="Consolas" panose="020B0609020204030204" pitchFamily="49" charset="0"/>
            </a:endParaRPr>
          </a:p>
          <a:p>
            <a:pPr marL="0" indent="0">
              <a:lnSpc>
                <a:spcPts val="1425"/>
              </a:lnSpc>
              <a:buNone/>
            </a:pPr>
            <a:endParaRPr lang="en-US" sz="12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400" dirty="0">
              <a:solidFill>
                <a:srgbClr val="467886"/>
              </a:solidFill>
            </a:endParaRPr>
          </a:p>
          <a:p>
            <a:pPr marL="0" indent="0">
              <a:buNone/>
            </a:pPr>
            <a:endParaRPr lang="fr-FR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1E525D-F6A2-67DF-4F40-A77BA296D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973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93F79-AF44-C72D-929E-F8DFBCAF1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AND TRANSFORMATION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DF0A8-5854-9326-5D39-E5D07F533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Merge </a:t>
            </a:r>
            <a:r>
              <a:rPr lang="en-US" dirty="0" err="1"/>
              <a:t>dataframes</a:t>
            </a:r>
            <a:endParaRPr lang="en-US" dirty="0"/>
          </a:p>
          <a:p>
            <a:r>
              <a:rPr lang="en-US" dirty="0"/>
              <a:t>drop columns</a:t>
            </a:r>
          </a:p>
          <a:p>
            <a:r>
              <a:rPr lang="en-US" dirty="0"/>
              <a:t>data type conversion</a:t>
            </a:r>
          </a:p>
          <a:p>
            <a:r>
              <a:rPr lang="en-US" dirty="0"/>
              <a:t>replace empty values</a:t>
            </a:r>
          </a:p>
          <a:p>
            <a:r>
              <a:rPr lang="en-US" dirty="0"/>
              <a:t>replace NAN values</a:t>
            </a:r>
          </a:p>
          <a:p>
            <a:r>
              <a:rPr lang="en-US" dirty="0"/>
              <a:t>replace countries name : the names used in the 2 datasets do not match</a:t>
            </a:r>
          </a:p>
          <a:p>
            <a:pPr lvl="1"/>
            <a:r>
              <a:rPr lang="en-US" dirty="0"/>
              <a:t>identify the mismatch and manually create a mapping dictionary </a:t>
            </a:r>
          </a:p>
          <a:p>
            <a:pPr lvl="1"/>
            <a:r>
              <a:rPr lang="en-US" dirty="0"/>
              <a:t>replace 78 countries to be in line with World bank</a:t>
            </a:r>
          </a:p>
          <a:p>
            <a:r>
              <a:rPr lang="en-US" dirty="0"/>
              <a:t>rename columns</a:t>
            </a:r>
          </a:p>
          <a:p>
            <a:r>
              <a:rPr lang="en-US" dirty="0"/>
              <a:t>map months to get the numeric value (exp : mars : 3, </a:t>
            </a:r>
            <a:r>
              <a:rPr lang="en-US" dirty="0" err="1"/>
              <a:t>apr</a:t>
            </a:r>
            <a:r>
              <a:rPr lang="en-US" dirty="0"/>
              <a:t> : 4)</a:t>
            </a:r>
          </a:p>
          <a:p>
            <a:r>
              <a:rPr lang="en-US" dirty="0"/>
              <a:t>reset index</a:t>
            </a:r>
          </a:p>
          <a:p>
            <a:r>
              <a:rPr lang="en-US" dirty="0"/>
              <a:t>group by function to generate 2 </a:t>
            </a:r>
            <a:r>
              <a:rPr lang="en-US" dirty="0" err="1"/>
              <a:t>df</a:t>
            </a:r>
            <a:r>
              <a:rPr lang="en-US" dirty="0"/>
              <a:t> : immigration by country + immigration by country and by year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9D680C-B7B8-A3C3-967F-AC3FA51E1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1730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8E67A-6953-3CED-D73A-FBB6AE972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OUPUTS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5A9EE-5D0F-3B60-DA1B-33761ED0A4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 csv : </a:t>
            </a:r>
            <a:r>
              <a:rPr lang="en-US" dirty="0" err="1"/>
              <a:t>immigrants_by_country_monthly</a:t>
            </a:r>
            <a:r>
              <a:rPr lang="en-US" dirty="0"/>
              <a:t>: </a:t>
            </a:r>
          </a:p>
          <a:p>
            <a:pPr marL="0" indent="0">
              <a:buNone/>
            </a:pPr>
            <a:r>
              <a:rPr lang="en-US" dirty="0"/>
              <a:t>immigration statistics by country and by month from 2015 to 2024</a:t>
            </a:r>
          </a:p>
          <a:p>
            <a:pPr lvl="1"/>
            <a:r>
              <a:rPr lang="en-US" dirty="0"/>
              <a:t>(19,695 rows)</a:t>
            </a:r>
          </a:p>
          <a:p>
            <a:endParaRPr lang="en-US" dirty="0"/>
          </a:p>
          <a:p>
            <a:r>
              <a:rPr lang="en-US" dirty="0"/>
              <a:t> csv : </a:t>
            </a:r>
            <a:r>
              <a:rPr lang="en-US" dirty="0" err="1"/>
              <a:t>macro_economic_data</a:t>
            </a:r>
            <a:r>
              <a:rPr lang="en-US" dirty="0"/>
              <a:t>: </a:t>
            </a:r>
          </a:p>
          <a:p>
            <a:pPr marL="0" indent="0">
              <a:buNone/>
            </a:pPr>
            <a:r>
              <a:rPr lang="en-US" dirty="0"/>
              <a:t>X selected indicators for each country and each year from 2015 to 2024</a:t>
            </a:r>
          </a:p>
          <a:p>
            <a:pPr lvl="1"/>
            <a:r>
              <a:rPr lang="en-US" dirty="0"/>
              <a:t>(38,557 rows)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csv : </a:t>
            </a:r>
            <a:r>
              <a:rPr lang="en-US" dirty="0" err="1"/>
              <a:t>Countries_list_UN_referential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Gives additional information (region, coordinates, capital) that can help to additional analysis</a:t>
            </a:r>
          </a:p>
          <a:p>
            <a:pPr lvl="1"/>
            <a:r>
              <a:rPr lang="en-US" dirty="0"/>
              <a:t>218 rows</a:t>
            </a:r>
          </a:p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EB8B34-C71C-82CB-81DA-3C02E3BEB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0068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B44A9-2501-B3CF-A41C-37DA7A925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BASE CREATION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E8C7B-F7E1-70F1-49C9-3B18AE1A0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75098" cy="4351338"/>
          </a:xfrm>
        </p:spPr>
        <p:txBody>
          <a:bodyPr/>
          <a:lstStyle/>
          <a:p>
            <a:r>
              <a:rPr lang="en-US" dirty="0"/>
              <a:t>Type : </a:t>
            </a:r>
            <a:r>
              <a:rPr lang="en-US" dirty="0" err="1"/>
              <a:t>sqlite</a:t>
            </a:r>
            <a:endParaRPr lang="en-US" dirty="0"/>
          </a:p>
          <a:p>
            <a:r>
              <a:rPr lang="en-US" dirty="0"/>
              <a:t>Created by : </a:t>
            </a:r>
            <a:r>
              <a:rPr lang="en-US" dirty="0" err="1"/>
              <a:t>SQLAlechemy</a:t>
            </a:r>
            <a:endParaRPr lang="en-US" dirty="0"/>
          </a:p>
          <a:p>
            <a:r>
              <a:rPr lang="en-US" dirty="0"/>
              <a:t>Source : csv files</a:t>
            </a:r>
          </a:p>
          <a:p>
            <a:endParaRPr lang="en-US" dirty="0"/>
          </a:p>
          <a:p>
            <a:r>
              <a:rPr lang="en-US" dirty="0"/>
              <a:t>use of </a:t>
            </a:r>
            <a:r>
              <a:rPr lang="en-US" dirty="0" err="1"/>
              <a:t>declarative_base</a:t>
            </a:r>
            <a:r>
              <a:rPr lang="en-US" dirty="0"/>
              <a:t> method</a:t>
            </a:r>
          </a:p>
          <a:p>
            <a:endParaRPr lang="en-US" dirty="0"/>
          </a:p>
          <a:p>
            <a:r>
              <a:rPr lang="en-US" dirty="0"/>
              <a:t>Content : 3 tables (countries, immigration, microdata)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3EF009-EB46-E856-5970-783BB779D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6</a:t>
            </a:fld>
            <a:endParaRPr lang="fr-FR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4781DAC1-4355-698F-F09B-DDEB52A0EDC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E2F9FF"/>
              </a:clrFrom>
              <a:clrTo>
                <a:srgbClr val="E2F9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6067" y="1404938"/>
            <a:ext cx="6375933" cy="47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448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DD092-986F-9BD3-97FD-504E04B28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</a:pPr>
            <a:r>
              <a:rPr lang="en-US" b="0" i="0" dirty="0">
                <a:effectLst/>
                <a:latin typeface="Roboto" panose="02000000000000000000" pitchFamily="2" charset="0"/>
              </a:rPr>
              <a:t>FLASK API WITH JSON OUTPUT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FC047-8DA4-7677-49A1-50A92BB7AD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06151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use of “</a:t>
            </a:r>
            <a:r>
              <a:rPr lang="en-US" dirty="0" err="1"/>
              <a:t>automap_base</a:t>
            </a:r>
            <a:r>
              <a:rPr lang="en-US" dirty="0"/>
              <a:t>” method</a:t>
            </a:r>
          </a:p>
          <a:p>
            <a:endParaRPr lang="en-US" dirty="0"/>
          </a:p>
          <a:p>
            <a:r>
              <a:rPr lang="en-US" dirty="0"/>
              <a:t>create a server : http://127.0.0.1:5000 : </a:t>
            </a:r>
          </a:p>
          <a:p>
            <a:pPr lvl="1"/>
            <a:r>
              <a:rPr lang="en-US" dirty="0"/>
              <a:t>it describes the possibilities</a:t>
            </a:r>
          </a:p>
          <a:p>
            <a:endParaRPr lang="en-US" dirty="0"/>
          </a:p>
          <a:p>
            <a:r>
              <a:rPr lang="en-US" dirty="0"/>
              <a:t>create 6 routes to extract data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List of the countries available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List of the macro economic indicators available      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immigation_flow_per_year_between</a:t>
            </a:r>
            <a:r>
              <a:rPr lang="en-US" dirty="0"/>
              <a:t> 2015 and 2024      (</a:t>
            </a:r>
            <a:r>
              <a:rPr lang="en-US" dirty="0">
                <a:solidFill>
                  <a:srgbClr val="FF0000"/>
                </a:solidFill>
              </a:rPr>
              <a:t>filter the years</a:t>
            </a:r>
            <a:r>
              <a:rPr lang="en-US" dirty="0"/>
              <a:t>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immigation_flow_per_country</a:t>
            </a:r>
            <a:r>
              <a:rPr lang="en-US" dirty="0"/>
              <a:t>   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Immigration_statistics</a:t>
            </a:r>
            <a:r>
              <a:rPr lang="en-US" dirty="0"/>
              <a:t> for all countries and all indicators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immigration_statistics_per_country</a:t>
            </a:r>
            <a:r>
              <a:rPr lang="en-US" dirty="0"/>
              <a:t> (</a:t>
            </a:r>
            <a:r>
              <a:rPr lang="en-US" dirty="0">
                <a:solidFill>
                  <a:srgbClr val="FF0000"/>
                </a:solidFill>
              </a:rPr>
              <a:t>filter with  the country code iso3 example : AGO for ANGLOA</a:t>
            </a:r>
            <a:r>
              <a:rPr lang="en-US" dirty="0"/>
              <a:t> ) 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BF860-4FDA-A44D-B71C-E539A466F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0524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2BEB69-A6CF-3376-6F35-E0E2C85CB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AF960-EFD1-C53F-E5DD-6AB44353E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</a:pPr>
            <a:r>
              <a:rPr lang="en-US" b="0" i="0" dirty="0">
                <a:effectLst/>
                <a:latin typeface="Roboto" panose="02000000000000000000" pitchFamily="2" charset="0"/>
              </a:rPr>
              <a:t>ANALYSIS AND VISUALIZATION'S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B8DD0-0D63-DD75-A8C3-41DBADF081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32124" cy="4351338"/>
          </a:xfrm>
        </p:spPr>
        <p:txBody>
          <a:bodyPr>
            <a:normAutofit/>
          </a:bodyPr>
          <a:lstStyle/>
          <a:p>
            <a:r>
              <a:rPr lang="en-US" dirty="0"/>
              <a:t>Create a DF that collect the linear regression result for all indicators against (immigration flow / total population)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C6CFB3-D074-5DF2-4CEC-D0AACF42C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8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7B0138-9D00-646F-E60A-390A96F1E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628" y="1646238"/>
            <a:ext cx="7254240" cy="385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780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113AC7-7EC1-305B-C0BB-BF624B0A16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551B1-5467-A860-1F8C-F6B79840A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</a:pPr>
            <a:r>
              <a:rPr lang="en-US" b="0" i="0" dirty="0">
                <a:effectLst/>
                <a:latin typeface="Roboto" panose="02000000000000000000" pitchFamily="2" charset="0"/>
              </a:rPr>
              <a:t>ANALYSIS AND VISUALIZATION'S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1B04B-B22A-1D73-26F9-4D8B43D67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06151" cy="4351338"/>
          </a:xfrm>
        </p:spPr>
        <p:txBody>
          <a:bodyPr>
            <a:normAutofit/>
          </a:bodyPr>
          <a:lstStyle/>
          <a:p>
            <a:r>
              <a:rPr lang="en-US" dirty="0"/>
              <a:t>The data can be used to generate several visualizations 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247326-AB55-E96D-E64B-73CB8BC01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9</a:t>
            </a:fld>
            <a:endParaRPr lang="fr-FR"/>
          </a:p>
        </p:txBody>
      </p:sp>
      <p:pic>
        <p:nvPicPr>
          <p:cNvPr id="6" name="Picture 5" descr="A graph of immigration by country&#10;&#10;Description automatically generated">
            <a:extLst>
              <a:ext uri="{FF2B5EF4-FFF2-40B4-BE49-F238E27FC236}">
                <a16:creationId xmlns:a16="http://schemas.microsoft.com/office/drawing/2014/main" id="{C50E76B7-BC38-2EB6-F6BF-62D308E9D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227" y="3042650"/>
            <a:ext cx="5331825" cy="3345913"/>
          </a:xfrm>
          <a:prstGeom prst="rect">
            <a:avLst/>
          </a:prstGeom>
        </p:spPr>
      </p:pic>
      <p:pic>
        <p:nvPicPr>
          <p:cNvPr id="8" name="Picture 7" descr="A graph of a number of blue bars&#10;&#10;Description automatically generated">
            <a:extLst>
              <a:ext uri="{FF2B5EF4-FFF2-40B4-BE49-F238E27FC236}">
                <a16:creationId xmlns:a16="http://schemas.microsoft.com/office/drawing/2014/main" id="{36ECDC0E-D324-F184-FE4D-F430FAC53B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72" y="3074865"/>
            <a:ext cx="5550028" cy="3281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370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652</Words>
  <Application>Microsoft Office PowerPoint</Application>
  <PresentationFormat>Widescreen</PresentationFormat>
  <Paragraphs>99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Aptos</vt:lpstr>
      <vt:lpstr>Aptos Display</vt:lpstr>
      <vt:lpstr>Arial</vt:lpstr>
      <vt:lpstr>Consolas</vt:lpstr>
      <vt:lpstr>Courier New</vt:lpstr>
      <vt:lpstr>Roboto</vt:lpstr>
      <vt:lpstr>Wingdings</vt:lpstr>
      <vt:lpstr>Office Theme</vt:lpstr>
      <vt:lpstr>PROJECT 3 Group4 </vt:lpstr>
      <vt:lpstr>OBJECTIVE</vt:lpstr>
      <vt:lpstr>DATA COLLECTION</vt:lpstr>
      <vt:lpstr>DATA CLEANING AND TRANSFORMATION</vt:lpstr>
      <vt:lpstr>OUPUTS</vt:lpstr>
      <vt:lpstr>DATA BASE CREATION</vt:lpstr>
      <vt:lpstr>FLASK API WITH JSON OUTPUT</vt:lpstr>
      <vt:lpstr>ANALYSIS AND VISUALIZATION'S</vt:lpstr>
      <vt:lpstr>ANALYSIS AND VISUALIZATION'S</vt:lpstr>
      <vt:lpstr>ANALYSIS AND VISUALIZATION'S</vt:lpstr>
      <vt:lpstr>ANALYSIS AND VISUALIZATION'S</vt:lpstr>
      <vt:lpstr>ANALYSIS AND VISUALIZATION'S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Nazim Bendjaballah</dc:creator>
  <cp:lastModifiedBy>Nazim Bendjaballah</cp:lastModifiedBy>
  <cp:revision>9</cp:revision>
  <dcterms:created xsi:type="dcterms:W3CDTF">2024-12-26T22:19:53Z</dcterms:created>
  <dcterms:modified xsi:type="dcterms:W3CDTF">2025-01-07T01:59:40Z</dcterms:modified>
</cp:coreProperties>
</file>

<file path=docProps/thumbnail.jpeg>
</file>